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18"/>
  </p:notesMasterIdLst>
  <p:handoutMasterIdLst>
    <p:handoutMasterId r:id="rId19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7" r:id="rId9"/>
    <p:sldId id="290" r:id="rId10"/>
    <p:sldId id="289" r:id="rId11"/>
    <p:sldId id="288" r:id="rId12"/>
    <p:sldId id="291" r:id="rId13"/>
    <p:sldId id="283" r:id="rId14"/>
    <p:sldId id="284" r:id="rId15"/>
    <p:sldId id="285" r:id="rId16"/>
    <p:sldId id="286" r:id="rId17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1" d="100"/>
          <a:sy n="71" d="100"/>
        </p:scale>
        <p:origin x="135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15</a:t>
            </a:r>
          </a:p>
          <a:p>
            <a:pPr eaLnBrk="1" hangingPunct="1"/>
            <a:r>
              <a:rPr lang="fr-FR" altLang="fr-FR" dirty="0" err="1"/>
              <a:t>Reinforcement</a:t>
            </a:r>
            <a:endParaRPr lang="fr-FR" alt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12775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C223E-4814-5770-E767-58CF91F0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TF Agents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9CC5F-C927-04CD-FEE5-308E1698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</a:t>
            </a:r>
            <a:r>
              <a:rPr lang="fr-FR" dirty="0" err="1"/>
              <a:t>Tensorflow</a:t>
            </a:r>
            <a:r>
              <a:rPr lang="fr-FR" dirty="0"/>
              <a:t> pour le RL</a:t>
            </a:r>
          </a:p>
        </p:txBody>
      </p:sp>
    </p:spTree>
    <p:extLst>
      <p:ext uri="{BB962C8B-B14F-4D97-AF65-F5344CB8AC3E}">
        <p14:creationId xmlns:p14="http://schemas.microsoft.com/office/powerpoint/2010/main" val="429178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7722A-27C6-1BD5-2BF3-1F126828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73C9F4-5894-AF87-05C6-25008CC5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environnement représente la tâche ou le problème à résoudre</a:t>
            </a:r>
          </a:p>
          <a:p>
            <a:pPr lvl="1"/>
            <a:r>
              <a:rPr lang="fr-FR" dirty="0"/>
              <a:t>Les environnements standard peuvent être créés dans TF-agents utilisant </a:t>
            </a:r>
            <a:r>
              <a:rPr lang="fr-FR" dirty="0" err="1"/>
              <a:t>tf_agents.environments</a:t>
            </a:r>
            <a:endParaRPr lang="fr-FR" dirty="0"/>
          </a:p>
          <a:p>
            <a:r>
              <a:rPr lang="fr-FR" dirty="0"/>
              <a:t>TF-Agents propose des outils pour le chargement d'environnements à partir de sources telles que </a:t>
            </a:r>
            <a:r>
              <a:rPr lang="fr-FR" dirty="0" err="1"/>
              <a:t>OpenAI</a:t>
            </a:r>
            <a:r>
              <a:rPr lang="fr-FR" dirty="0"/>
              <a:t> Gym, Atari et DM Control</a:t>
            </a:r>
          </a:p>
        </p:txBody>
      </p:sp>
    </p:spTree>
    <p:extLst>
      <p:ext uri="{BB962C8B-B14F-4D97-AF65-F5344CB8AC3E}">
        <p14:creationId xmlns:p14="http://schemas.microsoft.com/office/powerpoint/2010/main" val="361375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50973-DF04-CE69-EDAB-E893EC5D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FE901-82A9-70D2-A4BC-8B725402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 policies </a:t>
            </a:r>
            <a:r>
              <a:rPr lang="en-US" dirty="0" err="1"/>
              <a:t>mappe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observation d’un </a:t>
            </a:r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action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distribution </a:t>
            </a:r>
            <a:r>
              <a:rPr lang="en-US" dirty="0" err="1"/>
              <a:t>vers</a:t>
            </a:r>
            <a:r>
              <a:rPr lang="en-US" dirty="0"/>
              <a:t> des actions</a:t>
            </a:r>
          </a:p>
          <a:p>
            <a:r>
              <a:rPr lang="en-US" dirty="0"/>
              <a:t>Dans TF-Agents, les observations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contenues</a:t>
            </a:r>
            <a:r>
              <a:rPr lang="en-US" dirty="0"/>
              <a:t> dans un tuple </a:t>
            </a:r>
            <a:r>
              <a:rPr lang="en-US" dirty="0" err="1"/>
              <a:t>nommé</a:t>
            </a:r>
            <a:r>
              <a:rPr lang="en-US" dirty="0"/>
              <a:t> </a:t>
            </a:r>
            <a:r>
              <a:rPr lang="en-US" dirty="0" err="1"/>
              <a:t>TimeStep</a:t>
            </a:r>
            <a:r>
              <a:rPr lang="en-US" dirty="0"/>
              <a:t>('</a:t>
            </a:r>
            <a:r>
              <a:rPr lang="en-US" dirty="0" err="1"/>
              <a:t>step_type</a:t>
            </a:r>
            <a:r>
              <a:rPr lang="en-US" dirty="0"/>
              <a:t>', 'discount', 'reward', 'observation')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474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8FBF2-EE58-4C78-8BFF-A9C44A9D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and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7D88-9B42-4340-BA96-10106A3D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noter un coup dans un jeu sans avoir fini le jeu</a:t>
            </a:r>
          </a:p>
          <a:p>
            <a:pPr lvl="1"/>
            <a:r>
              <a:rPr lang="fr-FR" dirty="0"/>
              <a:t>Dans un GAN il faut attendre d'avoir fini la génération pour la noter</a:t>
            </a:r>
          </a:p>
          <a:p>
            <a:pPr lvl="1"/>
            <a:r>
              <a:rPr lang="fr-FR" dirty="0"/>
              <a:t>Si le jeu dure trop longtemps c'est impossible</a:t>
            </a:r>
          </a:p>
          <a:p>
            <a:pPr lvl="1"/>
            <a:r>
              <a:rPr lang="fr-FR" dirty="0"/>
              <a:t>Il faut donc noter chaque coup</a:t>
            </a:r>
          </a:p>
          <a:p>
            <a:pPr lvl="1"/>
            <a:r>
              <a:rPr lang="fr-FR" dirty="0"/>
              <a:t>Utilisé dans </a:t>
            </a:r>
            <a:r>
              <a:rPr lang="fr-FR" dirty="0" err="1"/>
              <a:t>AlphaGo</a:t>
            </a:r>
            <a:r>
              <a:rPr lang="fr-FR" dirty="0"/>
              <a:t> et </a:t>
            </a:r>
            <a:r>
              <a:rPr lang="fr-FR" dirty="0" err="1"/>
              <a:t>StockFish</a:t>
            </a:r>
            <a:r>
              <a:rPr lang="fr-FR" dirty="0"/>
              <a:t>, abandonné dans </a:t>
            </a:r>
            <a:r>
              <a:rPr lang="fr-FR" dirty="0" err="1"/>
              <a:t>AlphaZero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19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C6CD-92C1-4420-B507-D282921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E06F7-4E73-49BA-A94F-4B52A976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réseau va attribué un état à une action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30FCC75-6CE5-449E-85B2-33B955D5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2" y="2251043"/>
            <a:ext cx="7867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6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3EF4D-0AB3-450F-BC4A-DEFBE17F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2533A-944E-4A14-B278-16CBE18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 noter l'action du Policy Network</a:t>
            </a:r>
          </a:p>
        </p:txBody>
      </p:sp>
      <p:sp>
        <p:nvSpPr>
          <p:cNvPr id="4" name="AutoShape 2" descr="Image for post">
            <a:extLst>
              <a:ext uri="{FF2B5EF4-FFF2-40B4-BE49-F238E27FC236}">
                <a16:creationId xmlns:a16="http://schemas.microsoft.com/office/drawing/2014/main" id="{BE48B862-E563-4E06-AB47-36AFE0900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A61145AA-0CD7-4A6F-AE70-B21D9810F4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4888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9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2BF4-D27A-4488-9E39-37F0838C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&amp;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C4FE3-4B29-42A7-A30D-2398DA8B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Associé à un réseau classique (MLP) va calculer le </a:t>
            </a:r>
            <a:r>
              <a:rPr lang="fr-FR" dirty="0" err="1"/>
              <a:t>loss</a:t>
            </a:r>
            <a:r>
              <a:rPr lang="fr-FR" dirty="0"/>
              <a:t> du réseau</a:t>
            </a:r>
          </a:p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3825D5D8-1A5A-43ED-967E-20AE4E0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56494"/>
            <a:ext cx="5415942" cy="34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</a:t>
            </a:r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IBM </a:t>
            </a:r>
            <a:r>
              <a:rPr lang="fr-FR" dirty="0" err="1"/>
              <a:t>DeepBlue</a:t>
            </a:r>
            <a:endParaRPr lang="fr-FR" dirty="0"/>
          </a:p>
          <a:p>
            <a:pPr lvl="1"/>
            <a:r>
              <a:rPr lang="fr-FR" dirty="0"/>
              <a:t>Bas Kasparov en 1997</a:t>
            </a:r>
          </a:p>
          <a:p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Développé par Google </a:t>
            </a:r>
            <a:r>
              <a:rPr lang="fr-FR" dirty="0" err="1"/>
              <a:t>DeepMind</a:t>
            </a:r>
            <a:endParaRPr lang="fr-FR" dirty="0"/>
          </a:p>
          <a:p>
            <a:pPr lvl="1"/>
            <a:r>
              <a:rPr lang="fr-FR" dirty="0"/>
              <a:t>Bas un pro en 2015</a:t>
            </a:r>
          </a:p>
          <a:p>
            <a:pPr lvl="1"/>
            <a:r>
              <a:rPr lang="fr-FR" dirty="0"/>
              <a:t>Ingère une énorme base de données de parties de Go</a:t>
            </a:r>
          </a:p>
          <a:p>
            <a:pPr lvl="1"/>
            <a:r>
              <a:rPr lang="fr-FR" dirty="0"/>
              <a:t>Parcours de graphe</a:t>
            </a:r>
          </a:p>
          <a:p>
            <a:pPr lvl="1"/>
            <a:r>
              <a:rPr lang="fr-FR" dirty="0"/>
              <a:t>Deux réseaux de neurones</a:t>
            </a:r>
          </a:p>
          <a:p>
            <a:pPr lvl="2"/>
            <a:r>
              <a:rPr lang="fr-FR" dirty="0"/>
              <a:t>Un pour les valeurs, un autre pour les objectifs</a:t>
            </a:r>
          </a:p>
          <a:p>
            <a:pPr lvl="1"/>
            <a:r>
              <a:rPr lang="fr-FR" dirty="0"/>
              <a:t>Joue contre lui même</a:t>
            </a:r>
          </a:p>
          <a:p>
            <a:pPr lvl="1"/>
            <a:r>
              <a:rPr lang="fr-FR" dirty="0"/>
              <a:t>Bas Lee </a:t>
            </a:r>
            <a:r>
              <a:rPr lang="fr-FR" dirty="0" err="1"/>
              <a:t>Sedol</a:t>
            </a:r>
            <a:r>
              <a:rPr lang="fr-FR" dirty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37!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2808312"/>
          </a:xfrm>
        </p:spPr>
        <p:txBody>
          <a:bodyPr/>
          <a:lstStyle/>
          <a:p>
            <a:r>
              <a:rPr lang="fr-FR" sz="2000" dirty="0" err="1"/>
              <a:t>AlphaGo</a:t>
            </a:r>
            <a:r>
              <a:rPr lang="fr-FR" sz="2000" dirty="0"/>
              <a:t> </a:t>
            </a:r>
            <a:r>
              <a:rPr lang="fr-FR" sz="2000" dirty="0" err="1"/>
              <a:t>Zero</a:t>
            </a:r>
            <a:endParaRPr lang="fr-FR" sz="2000" dirty="0"/>
          </a:p>
          <a:p>
            <a:pPr lvl="1"/>
            <a:r>
              <a:rPr lang="fr-FR" sz="1800" dirty="0"/>
              <a:t>Article publié sur Arxiv.org en 2017</a:t>
            </a:r>
          </a:p>
          <a:p>
            <a:pPr lvl="1"/>
            <a:r>
              <a:rPr lang="fr-FR" sz="1800" dirty="0"/>
              <a:t>Simplifie </a:t>
            </a:r>
            <a:r>
              <a:rPr lang="fr-FR" sz="1800" dirty="0" err="1"/>
              <a:t>AlphaGo</a:t>
            </a:r>
            <a:endParaRPr lang="fr-FR" sz="1800" dirty="0"/>
          </a:p>
          <a:p>
            <a:pPr lvl="1"/>
            <a:r>
              <a:rPr lang="fr-FR" sz="1800" dirty="0"/>
              <a:t>Un seul réseau</a:t>
            </a:r>
          </a:p>
          <a:p>
            <a:pPr lvl="1"/>
            <a:r>
              <a:rPr lang="fr-FR" sz="1800" dirty="0"/>
              <a:t>Aucune base de données</a:t>
            </a:r>
          </a:p>
          <a:p>
            <a:pPr lvl="1"/>
            <a:r>
              <a:rPr lang="fr-FR" sz="1800" dirty="0"/>
              <a:t>Joue contre lui-même</a:t>
            </a:r>
          </a:p>
          <a:p>
            <a:pPr lvl="1"/>
            <a:r>
              <a:rPr lang="fr-FR" sz="1800" dirty="0"/>
              <a:t>Les règles du jeu de Go sont codées en "dur"</a:t>
            </a:r>
          </a:p>
          <a:p>
            <a:pPr lvl="1"/>
            <a:r>
              <a:rPr lang="fr-FR" sz="1800" dirty="0"/>
              <a:t>Bat un humain en 24h</a:t>
            </a:r>
          </a:p>
          <a:p>
            <a:pPr lvl="1"/>
            <a:r>
              <a:rPr lang="fr-FR" sz="1800" dirty="0"/>
              <a:t>Bat un champion du monde en 3 jours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77655"/>
            <a:ext cx="4635409" cy="2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1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  <a:p>
            <a:pPr lvl="1"/>
            <a:r>
              <a:rPr lang="fr-FR" dirty="0"/>
              <a:t>Version généraliste de </a:t>
            </a:r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Echec, Go, </a:t>
            </a:r>
            <a:r>
              <a:rPr lang="fr-FR" dirty="0" err="1"/>
              <a:t>Shogi</a:t>
            </a:r>
            <a:r>
              <a:rPr lang="fr-FR" dirty="0"/>
              <a:t>, …</a:t>
            </a:r>
          </a:p>
          <a:p>
            <a:r>
              <a:rPr lang="fr-FR" dirty="0"/>
              <a:t>Part de Zéro</a:t>
            </a:r>
          </a:p>
          <a:p>
            <a:pPr lvl="1"/>
            <a:r>
              <a:rPr lang="fr-FR" dirty="0"/>
              <a:t>Est bien meilleurs qu'un apprentissage supervisé</a:t>
            </a:r>
          </a:p>
          <a:p>
            <a:pPr lvl="1"/>
            <a:r>
              <a:rPr lang="fr-FR" dirty="0"/>
              <a:t>N'est as limité par l'intelligence humaine</a:t>
            </a:r>
          </a:p>
          <a:p>
            <a:pPr lvl="1"/>
            <a:r>
              <a:rPr lang="fr-FR" dirty="0"/>
              <a:t>Bat un champion du monde en 4h</a:t>
            </a:r>
          </a:p>
          <a:p>
            <a:pPr lvl="1"/>
            <a:r>
              <a:rPr lang="fr-FR" dirty="0"/>
              <a:t>Bat </a:t>
            </a:r>
            <a:r>
              <a:rPr lang="fr-FR" dirty="0" err="1"/>
              <a:t>AlphaGo</a:t>
            </a:r>
            <a:r>
              <a:rPr lang="fr-FR" dirty="0"/>
              <a:t> en 8h</a:t>
            </a:r>
          </a:p>
          <a:p>
            <a:pPr lvl="1"/>
            <a:r>
              <a:rPr lang="fr-FR" dirty="0"/>
              <a:t>1700 </a:t>
            </a:r>
            <a:r>
              <a:rPr lang="fr-FR" dirty="0" err="1"/>
              <a:t>GPU.Year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Aux Echec </a:t>
            </a:r>
            <a:r>
              <a:rPr lang="fr-FR" dirty="0" err="1"/>
              <a:t>AlphaZero</a:t>
            </a:r>
            <a:r>
              <a:rPr lang="fr-FR" dirty="0"/>
              <a:t> bat </a:t>
            </a:r>
            <a:r>
              <a:rPr lang="fr-FR" dirty="0" err="1"/>
              <a:t>StockFish</a:t>
            </a:r>
            <a:endParaRPr lang="fr-FR" dirty="0"/>
          </a:p>
          <a:p>
            <a:pPr lvl="1"/>
            <a:r>
              <a:rPr lang="fr-FR" dirty="0"/>
              <a:t>qui est une exploration d'arbre + base de données</a:t>
            </a:r>
          </a:p>
          <a:p>
            <a:pPr lvl="1"/>
            <a:r>
              <a:rPr lang="fr-FR" dirty="0"/>
              <a:t>Un des meilleurs réseau de neurone fait 64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r>
              <a:rPr lang="fr-FR" dirty="0"/>
              <a:t> n'est pas supervisé</a:t>
            </a:r>
          </a:p>
          <a:p>
            <a:pPr lvl="1"/>
            <a:r>
              <a:rPr lang="fr-FR" dirty="0"/>
              <a:t>Pour cela il a effectué 21 Million de parties pour battre Alpha Go Lee en 8h (730 parties / s)</a:t>
            </a:r>
          </a:p>
          <a:p>
            <a:pPr lvl="1"/>
            <a:r>
              <a:rPr lang="fr-FR" dirty="0"/>
              <a:t>44 Million de parties pour battre Stockfish aux échecs (</a:t>
            </a:r>
            <a:r>
              <a:rPr lang="fr-FR" dirty="0" err="1"/>
              <a:t>Algo</a:t>
            </a:r>
            <a:r>
              <a:rPr lang="fr-FR" dirty="0"/>
              <a:t> brut de force + heuristique d'arbre) en 4h (3055 parties / s)</a:t>
            </a:r>
          </a:p>
          <a:p>
            <a:r>
              <a:rPr lang="fr-FR" dirty="0"/>
              <a:t>En apprentissage supervisé le modèle Alpha peut fonctionner</a:t>
            </a:r>
          </a:p>
          <a:p>
            <a:pPr lvl="1"/>
            <a:r>
              <a:rPr lang="fr-FR" dirty="0"/>
              <a:t>Mais il faut &gt; 10 Millions de data supervisées</a:t>
            </a:r>
          </a:p>
          <a:p>
            <a:r>
              <a:rPr lang="fr-FR" dirty="0"/>
              <a:t>Un réseau plus petit où pré-entrainer peut suffire sil le nombre de données est insuffisant</a:t>
            </a:r>
          </a:p>
          <a:p>
            <a:pPr lvl="1"/>
            <a:r>
              <a:rPr lang="fr-FR" dirty="0"/>
              <a:t>Complexe à mettre en </a:t>
            </a:r>
            <a:r>
              <a:rPr lang="fr-FR" dirty="0" err="1"/>
              <a:t>oeuvre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5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Heuristiques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étant gourmand en calcul le calcul réparti est presque obligatoire</a:t>
            </a:r>
          </a:p>
          <a:p>
            <a:r>
              <a:rPr lang="fr-FR" dirty="0"/>
              <a:t>Présence d’heuristiques</a:t>
            </a:r>
          </a:p>
          <a:p>
            <a:pPr lvl="1"/>
            <a:r>
              <a:rPr lang="fr-FR" dirty="0"/>
              <a:t>Règles non démontrable qui permettent d’accélérer le traitement</a:t>
            </a:r>
          </a:p>
          <a:p>
            <a:pPr lvl="1"/>
            <a:r>
              <a:rPr lang="fr-FR" dirty="0"/>
              <a:t>Par exemple en échec, la prise de la reine est trop couteuse pour continuer</a:t>
            </a:r>
          </a:p>
          <a:p>
            <a:pPr lvl="1"/>
            <a:r>
              <a:rPr lang="fr-FR" dirty="0"/>
              <a:t>Le résultat d’une heuristique peut être injecter par </a:t>
            </a:r>
            <a:r>
              <a:rPr lang="fr-FR" dirty="0" err="1"/>
              <a:t>concatenate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39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3FDA1-6502-2AA1-BB85-1F04BC3C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D7D36-CF84-2A3F-FD43-DCE86FBA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L'apprentissage par renforcement consiste RL, pour un agent autonome à apprendre les actions à prendre, à partir d'expériences, de façon à optimiser une récompense quantitative au cours du temps</a:t>
            </a:r>
          </a:p>
          <a:p>
            <a:r>
              <a:rPr lang="fr-FR" dirty="0"/>
              <a:t>L'agent est plongé au sein d'un environnement et prend ses décisions en fonction de son état courant</a:t>
            </a:r>
          </a:p>
          <a:p>
            <a:r>
              <a:rPr lang="fr-FR" dirty="0"/>
              <a:t>En retour, l'environnement procure à l'agent une récompense, qui peut être positive ou négative</a:t>
            </a:r>
          </a:p>
          <a:p>
            <a:r>
              <a:rPr lang="fr-FR" dirty="0"/>
              <a:t>L'agent cherche, au travers d'expériences itérées, un comportement décisionnel</a:t>
            </a:r>
          </a:p>
        </p:txBody>
      </p:sp>
    </p:spTree>
    <p:extLst>
      <p:ext uri="{BB962C8B-B14F-4D97-AF65-F5344CB8AC3E}">
        <p14:creationId xmlns:p14="http://schemas.microsoft.com/office/powerpoint/2010/main" val="269001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ED4CF-CBB1-DA12-DE62-82FAA4DD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FBEDAD-EDDA-B227-DD7D-8FC450E6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EAA3D-BE45-ADB1-2806-913EA974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1199957"/>
            <a:ext cx="841320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795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16881</TotalTime>
  <Words>592</Words>
  <Application>Microsoft Office PowerPoint</Application>
  <PresentationFormat>Affichage à l'écran (4:3)</PresentationFormat>
  <Paragraphs>82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Monotype Sorts</vt:lpstr>
      <vt:lpstr>Times New Roman</vt:lpstr>
      <vt:lpstr>cvc</vt:lpstr>
      <vt:lpstr>Présentation PowerPoint</vt:lpstr>
      <vt:lpstr>TensorFlow AlphaGo</vt:lpstr>
      <vt:lpstr>Move 37!</vt:lpstr>
      <vt:lpstr>Alpha Zero</vt:lpstr>
      <vt:lpstr>AlphaZero</vt:lpstr>
      <vt:lpstr>Les DATA</vt:lpstr>
      <vt:lpstr>Heuristiques</vt:lpstr>
      <vt:lpstr>Reinforcement Learning</vt:lpstr>
      <vt:lpstr>Présentation PowerPoint</vt:lpstr>
      <vt:lpstr>TF Agents</vt:lpstr>
      <vt:lpstr>Environnement</vt:lpstr>
      <vt:lpstr>Policy</vt:lpstr>
      <vt:lpstr>Policy and Value Network</vt:lpstr>
      <vt:lpstr>Policy network</vt:lpstr>
      <vt:lpstr>Value network</vt:lpstr>
      <vt:lpstr>Policy &amp; Value Network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502</cp:revision>
  <dcterms:created xsi:type="dcterms:W3CDTF">2000-04-10T19:33:12Z</dcterms:created>
  <dcterms:modified xsi:type="dcterms:W3CDTF">2023-10-25T14:34:12Z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